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5"/>
  </p:handoutMasterIdLst>
  <p:sldIdLst>
    <p:sldId id="265" r:id="rId5"/>
    <p:sldId id="266" r:id="rId6"/>
    <p:sldId id="256" r:id="rId7"/>
    <p:sldId id="257" r:id="rId8"/>
    <p:sldId id="258" r:id="rId9"/>
    <p:sldId id="259" r:id="rId10"/>
    <p:sldId id="260" r:id="rId11"/>
    <p:sldId id="261" r:id="rId12"/>
    <p:sldId id="263" r:id="rId13"/>
    <p:sldId id="262" r:id="rId14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E0E5-101C-47A7-876B-99CB02865B53}" type="datetimeFigureOut">
              <a:rPr lang="en-GB" smtClean="0"/>
              <a:t>27/02/2015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7A923-CCB3-43C8-A8DF-CABD26024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72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347F-4BB9-4701-9DC3-FEB25965D524}" type="datetimeFigureOut">
              <a:rPr lang="en-GB"/>
              <a:pPr>
                <a:defRPr/>
              </a:pPr>
              <a:t>27/02/2015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B7102-0E5E-411E-A51C-A195CEB387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53EB-62F3-4E22-A166-0ABC94ED9F54}" type="datetimeFigureOut">
              <a:rPr lang="en-GB"/>
              <a:pPr>
                <a:defRPr/>
              </a:pPr>
              <a:t>27/02/2015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1314-9E3A-40F7-BF5A-F7F8A5FA86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59BB9-0EA0-4D91-99D6-7F88B6069393}" type="datetimeFigureOut">
              <a:rPr lang="en-GB"/>
              <a:pPr>
                <a:defRPr/>
              </a:pPr>
              <a:t>27/02/2015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EA68-D952-4335-9B86-E016E5DC48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058BF-97E7-41F7-B728-BE1D0230AE52}" type="datetimeFigureOut">
              <a:rPr lang="en-GB"/>
              <a:pPr>
                <a:defRPr/>
              </a:pPr>
              <a:t>27/02/2015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6437A-536C-4C8F-B271-6746B376AD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A7FF-4482-4F21-9231-D13B73EA6D64}" type="datetimeFigureOut">
              <a:rPr lang="en-GB"/>
              <a:pPr>
                <a:defRPr/>
              </a:pPr>
              <a:t>27/02/2015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AAA01-19E9-4B47-8174-60C277BE3B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0EA4-3AC5-40E3-86D5-44E3CFACD481}" type="datetimeFigureOut">
              <a:rPr lang="en-GB"/>
              <a:pPr>
                <a:defRPr/>
              </a:pPr>
              <a:t>27/02/2015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E70F-6F27-4AE4-A9BE-0EB7B6EB2C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3FA6D-2A26-42CA-B58B-E739F8106CF7}" type="datetimeFigureOut">
              <a:rPr lang="en-GB"/>
              <a:pPr>
                <a:defRPr/>
              </a:pPr>
              <a:t>27/02/2015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22FA4-2616-4047-BE16-17CAB7509D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22274-0A11-4255-9000-86B5C972E58F}" type="datetimeFigureOut">
              <a:rPr lang="en-GB"/>
              <a:pPr>
                <a:defRPr/>
              </a:pPr>
              <a:t>27/02/2015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4F1B-1671-4823-950C-95411B7AF3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AA755-ED25-4147-94D2-B99CBA438A2D}" type="datetimeFigureOut">
              <a:rPr lang="en-GB"/>
              <a:pPr>
                <a:defRPr/>
              </a:pPr>
              <a:t>27/02/2015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6CEE9-955C-425E-A7F2-7B0D407CE8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BDFD-1D43-4E2C-8CF9-D792295A02DA}" type="datetimeFigureOut">
              <a:rPr lang="en-GB"/>
              <a:pPr>
                <a:defRPr/>
              </a:pPr>
              <a:t>27/02/2015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81784-41C4-4F56-B54B-F2062147DE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80DA-F182-4630-9C8B-50B74BF4BD11}" type="datetimeFigureOut">
              <a:rPr lang="en-GB"/>
              <a:pPr>
                <a:defRPr/>
              </a:pPr>
              <a:t>27/02/2015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2273-7112-4D97-B174-310C05BA6E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D1025A-9B4B-4CF6-B768-0F9D152E01DC}" type="datetimeFigureOut">
              <a:rPr lang="en-GB"/>
              <a:pPr>
                <a:defRPr/>
              </a:pPr>
              <a:t>27/02/2015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365D59-73D6-4686-AA84-0C5AA96A49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888" y="3068638"/>
            <a:ext cx="6553200" cy="884237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Dr.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Claire Moran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Queen’s University, Belfast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345362" cy="252095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67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GAMIN AU VELO</a:t>
            </a:r>
            <a:r>
              <a:rPr lang="en-GB" sz="6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Introduction</a:t>
            </a:r>
            <a:r>
              <a:rPr lang="en-GB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2" descr="C:\Users\3049443\Pictures\SchoolofModernLanguages- logo.jpg"/>
          <p:cNvPicPr>
            <a:picLocks noChangeAspect="1" noChangeArrowheads="1"/>
          </p:cNvPicPr>
          <p:nvPr/>
        </p:nvPicPr>
        <p:blipFill>
          <a:blip r:embed="rId2"/>
          <a:srcRect t="30258"/>
          <a:stretch>
            <a:fillRect/>
          </a:stretch>
        </p:blipFill>
        <p:spPr bwMode="auto">
          <a:xfrm>
            <a:off x="3430588" y="4959350"/>
            <a:ext cx="252095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smtClean="0">
                <a:solidFill>
                  <a:srgbClr val="7F7F7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Réfléchissez à ces questions pendant le film:</a:t>
            </a:r>
            <a:endParaRPr lang="en-GB" sz="4000" smtClean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/>
              <a:t>L</a:t>
            </a:r>
            <a:r>
              <a:rPr lang="en-GB" b="1" dirty="0" smtClean="0"/>
              <a:t>e </a:t>
            </a:r>
            <a:r>
              <a:rPr lang="en-GB" b="1" dirty="0" err="1" smtClean="0"/>
              <a:t>caractère</a:t>
            </a:r>
            <a:r>
              <a:rPr lang="en-GB" b="1" dirty="0" smtClean="0"/>
              <a:t> des </a:t>
            </a:r>
            <a:r>
              <a:rPr lang="en-GB" b="1" dirty="0" err="1" smtClean="0"/>
              <a:t>personnages</a:t>
            </a:r>
            <a:r>
              <a:rPr lang="en-GB" b="1" dirty="0" smtClean="0"/>
              <a:t> </a:t>
            </a:r>
            <a:r>
              <a:rPr lang="en-GB" b="1" dirty="0" err="1" smtClean="0"/>
              <a:t>principaux</a:t>
            </a:r>
            <a:r>
              <a:rPr lang="en-GB" b="1" dirty="0" smtClean="0"/>
              <a:t>: </a:t>
            </a:r>
            <a:r>
              <a:rPr lang="en-GB" dirty="0" smtClean="0"/>
              <a:t>Cyril, Samantha, Le </a:t>
            </a:r>
            <a:r>
              <a:rPr lang="en-GB" dirty="0" err="1" smtClean="0"/>
              <a:t>Père</a:t>
            </a:r>
            <a:r>
              <a:rPr lang="en-GB" dirty="0" smtClean="0"/>
              <a:t>, Wes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 err="1" smtClean="0"/>
              <a:t>L’apparence</a:t>
            </a:r>
            <a:r>
              <a:rPr lang="en-GB" b="1" dirty="0" smtClean="0"/>
              <a:t> physique et le </a:t>
            </a:r>
            <a:r>
              <a:rPr lang="en-GB" b="1" dirty="0" err="1" smtClean="0"/>
              <a:t>bien-être</a:t>
            </a:r>
            <a:r>
              <a:rPr lang="en-GB" b="1" dirty="0" smtClean="0"/>
              <a:t> de Cyril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Le </a:t>
            </a:r>
            <a:r>
              <a:rPr lang="en-GB" b="1" dirty="0" err="1" smtClean="0"/>
              <a:t>symbolisme</a:t>
            </a:r>
            <a:r>
              <a:rPr lang="en-GB" b="1" dirty="0" smtClean="0"/>
              <a:t> du vélo noir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BON FILM!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briser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glace...</a:t>
            </a:r>
            <a:endParaRPr lang="en-GB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00113" y="1341438"/>
            <a:ext cx="4535487" cy="792162"/>
          </a:xfrm>
          <a:prstGeom prst="wedgeRoundRectCallout">
            <a:avLst>
              <a:gd name="adj1" fmla="val -65518"/>
              <a:gd name="adj2" fmla="val -8493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>
                <a:solidFill>
                  <a:srgbClr val="0D0D0D"/>
                </a:solidFill>
                <a:cs typeface="Arial" charset="0"/>
              </a:rPr>
              <a:t>1. Aimes-tu les films?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827088" y="2420938"/>
            <a:ext cx="4933950" cy="1871662"/>
          </a:xfrm>
          <a:prstGeom prst="wedgeEllipseCallout">
            <a:avLst>
              <a:gd name="adj1" fmla="val -66964"/>
              <a:gd name="adj2" fmla="val -5165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>
                <a:solidFill>
                  <a:srgbClr val="0D0D0D"/>
                </a:solidFill>
                <a:cs typeface="Arial" charset="0"/>
              </a:rPr>
              <a:t>2. As-tu déjà vu un film français ou international?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250825" y="4365625"/>
            <a:ext cx="5616575" cy="2087563"/>
          </a:xfrm>
          <a:prstGeom prst="cloudCallout">
            <a:avLst>
              <a:gd name="adj1" fmla="val -55204"/>
              <a:gd name="adj2" fmla="val -78255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ce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que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connais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des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acteurs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ou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vedettes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francophones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0425" y="1125538"/>
            <a:ext cx="2879725" cy="4967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Les films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comiques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historiques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indépendants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/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d’action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thriller/ à suspense/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J’ai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vu...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n’ai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jamais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vu...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voudrais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voir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connais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 ne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connais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pas...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FILM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216058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fr-FR" b="1" i="1" smtClean="0"/>
              <a:t>Le Gamin au vélo</a:t>
            </a:r>
            <a:r>
              <a:rPr lang="fr-FR" b="1" smtClean="0"/>
              <a:t> est un film des frères Dardenne sorti en 2011 et qui était sélectionné au Festival de Cannes où il a gagné le Grand Prix. </a:t>
            </a:r>
            <a:endParaRPr lang="en-GB" smtClean="0"/>
          </a:p>
        </p:txBody>
      </p:sp>
      <p:pic>
        <p:nvPicPr>
          <p:cNvPr id="6" name="Picture 2" descr="http://www.latimes.com/media/photo/2011-05/61627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429000"/>
            <a:ext cx="39846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3049443\Pictures\Imagesource,468645,en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636838"/>
            <a:ext cx="2879725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b="1" smtClean="0"/>
              <a:t/>
            </a:r>
            <a:br>
              <a:rPr lang="fr-FR" sz="4000" b="1" smtClean="0"/>
            </a:br>
            <a:r>
              <a:rPr lang="en-GB" sz="4000" smtClean="0">
                <a:solidFill>
                  <a:srgbClr val="7F7F7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FILM BELGE</a:t>
            </a:r>
            <a:br>
              <a:rPr lang="en-GB" sz="4000" smtClean="0">
                <a:solidFill>
                  <a:srgbClr val="7F7F7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sz="3200" b="1" smtClean="0"/>
              <a:t>Le film est belge et était tourné à Liège en Belgique.</a:t>
            </a:r>
            <a:r>
              <a:rPr lang="en-GB" sz="4000" b="1" smtClean="0"/>
              <a:t/>
            </a:r>
            <a:br>
              <a:rPr lang="en-GB" sz="4000" b="1" smtClean="0"/>
            </a:br>
            <a:endParaRPr lang="en-GB" sz="4000" smtClean="0"/>
          </a:p>
        </p:txBody>
      </p:sp>
      <p:pic>
        <p:nvPicPr>
          <p:cNvPr id="5" name="Picture 4" descr="https://aniceej.files.wordpress.com/2012/04/europe-map-cl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38"/>
            <a:ext cx="58324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539750" y="4581525"/>
            <a:ext cx="1876425" cy="341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900" y="3141663"/>
            <a:ext cx="37877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6011863" y="4346575"/>
            <a:ext cx="1876425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L’INTRIGUE…</a:t>
            </a:r>
            <a:r>
              <a:rPr lang="en-GB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CYRIL / PERE</a:t>
            </a:r>
            <a:endParaRPr lang="en-GB" b="1" dirty="0"/>
          </a:p>
        </p:txBody>
      </p:sp>
      <p:pic>
        <p:nvPicPr>
          <p:cNvPr id="4" name="Picture 3" descr="PDVD_002"/>
          <p:cNvPicPr>
            <a:picLocks noGrp="1" noChangeAspect="1"/>
          </p:cNvPicPr>
          <p:nvPr isPhoto="1"/>
        </p:nvPicPr>
        <p:blipFill>
          <a:blip r:embed="rId2"/>
          <a:srcRect l="26466" t="5882" r="14366" b="5872"/>
          <a:stretch>
            <a:fillRect/>
          </a:stretch>
        </p:blipFill>
        <p:spPr bwMode="auto">
          <a:xfrm>
            <a:off x="179388" y="4076700"/>
            <a:ext cx="23272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507412" cy="21732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fr-FR" sz="3000" b="1" dirty="0" smtClean="0"/>
              <a:t> Cyril, un enfant de douze ans qui habite dans un centre pour jeunes.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fr-FR" sz="3000" b="1" dirty="0" smtClean="0"/>
              <a:t> Cyril ne trouve pas son père mais il refuse d'admettre que son père a déménagé.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fr-FR" sz="3000" b="1" dirty="0" smtClean="0"/>
              <a:t> Il tente désespérément de retrouver son père.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fr-FR" sz="3000" b="1" dirty="0" smtClean="0"/>
          </a:p>
          <a:p>
            <a:pPr marL="0" indent="0" eaLnBrk="1" hangingPunct="1">
              <a:lnSpc>
                <a:spcPct val="80000"/>
              </a:lnSpc>
            </a:pPr>
            <a:endParaRPr lang="fr-FR" sz="3000" b="1" dirty="0" smtClean="0"/>
          </a:p>
          <a:p>
            <a:pPr marL="0" indent="0" eaLnBrk="1" hangingPunct="1">
              <a:lnSpc>
                <a:spcPct val="80000"/>
              </a:lnSpc>
            </a:pPr>
            <a:endParaRPr lang="fr-FR" sz="3000" b="1" dirty="0" smtClean="0"/>
          </a:p>
        </p:txBody>
      </p:sp>
      <p:pic>
        <p:nvPicPr>
          <p:cNvPr id="7" name="Picture 1" descr="PDVD_014"/>
          <p:cNvPicPr>
            <a:picLocks noGrp="1" noChangeAspect="1"/>
          </p:cNvPicPr>
          <p:nvPr isPhoto="1"/>
        </p:nvPicPr>
        <p:blipFill>
          <a:blip r:embed="rId3"/>
          <a:srcRect l="9052" t="9224" r="11414" b="6412"/>
          <a:stretch>
            <a:fillRect/>
          </a:stretch>
        </p:blipFill>
        <p:spPr bwMode="auto">
          <a:xfrm>
            <a:off x="2555875" y="4076700"/>
            <a:ext cx="32861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PDVD_032"/>
          <p:cNvPicPr>
            <a:picLocks noGrp="1" noChangeAspect="1"/>
          </p:cNvPicPr>
          <p:nvPr isPhoto="1"/>
        </p:nvPicPr>
        <p:blipFill>
          <a:blip r:embed="rId4"/>
          <a:srcRect l="9052" t="8437" r="15350" b="8606"/>
          <a:stretch>
            <a:fillRect/>
          </a:stretch>
        </p:blipFill>
        <p:spPr bwMode="auto">
          <a:xfrm>
            <a:off x="5867400" y="4149725"/>
            <a:ext cx="30464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  <p:bldP spid="6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SAMANTHA / LE VELO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68413"/>
            <a:ext cx="8785225" cy="2333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fr-FR" sz="2800" b="1" smtClean="0"/>
              <a:t>Cyril rencontre une coiffeuse, Samantha, qui va s'attacher à lui et qui l’aide.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fr-FR" sz="2800" b="1" smtClean="0"/>
              <a:t>Cyril adore le vélo et en fait ce vélo noir l’accompagne tout le long du film.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fr-FR" sz="2800" b="1" smtClean="0"/>
              <a:t>Il représente bien plus qu'un vélo, mais quoi exactement?</a:t>
            </a:r>
          </a:p>
          <a:p>
            <a:pPr marL="0" indent="0" eaLnBrk="1" hangingPunct="1">
              <a:lnSpc>
                <a:spcPct val="90000"/>
              </a:lnSpc>
            </a:pPr>
            <a:endParaRPr lang="en-GB" b="1" smtClean="0"/>
          </a:p>
          <a:p>
            <a:pPr marL="0" indent="0" eaLnBrk="1" hangingPunct="1">
              <a:lnSpc>
                <a:spcPct val="90000"/>
              </a:lnSpc>
            </a:pPr>
            <a:endParaRPr lang="en-GB" smtClean="0"/>
          </a:p>
        </p:txBody>
      </p:sp>
      <p:pic>
        <p:nvPicPr>
          <p:cNvPr id="4" name="Picture 1" descr="PDVD_056"/>
          <p:cNvPicPr>
            <a:picLocks noGrp="1" noChangeAspect="1"/>
          </p:cNvPicPr>
          <p:nvPr isPhoto="1"/>
        </p:nvPicPr>
        <p:blipFill>
          <a:blip r:embed="rId2"/>
          <a:srcRect l="16211" t="-1413" r="27544" b="1413"/>
          <a:stretch>
            <a:fillRect/>
          </a:stretch>
        </p:blipFill>
        <p:spPr bwMode="auto">
          <a:xfrm>
            <a:off x="468313" y="3846513"/>
            <a:ext cx="3024187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PDVD_052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644900"/>
            <a:ext cx="4824413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0" eaLnBrk="1" hangingPunct="1"/>
            <a:r>
              <a:rPr lang="fr-FR" b="1" smtClean="0"/>
              <a:t> Un trafiquant de drogue local, Wes, essaie d'impliquer Cyril dans ses crimes.</a:t>
            </a:r>
          </a:p>
          <a:p>
            <a:pPr marL="0" indent="0" eaLnBrk="1" hangingPunct="1"/>
            <a:r>
              <a:rPr lang="fr-FR" b="1" smtClean="0"/>
              <a:t> Cyril hésitera entre Samantha et Wes…</a:t>
            </a:r>
            <a:endParaRPr lang="en-GB" b="1" smtClean="0"/>
          </a:p>
          <a:p>
            <a:pPr marL="0" indent="0" eaLnBrk="1" hangingPunct="1"/>
            <a:endParaRPr lang="en-GB" smtClean="0"/>
          </a:p>
        </p:txBody>
      </p:sp>
      <p:pic>
        <p:nvPicPr>
          <p:cNvPr id="4" name="Picture 1" descr="PDVD_090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1792288" y="3716338"/>
            <a:ext cx="4949825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66104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THEMES</a:t>
            </a:r>
            <a:endParaRPr lang="en-GB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651304" cy="514543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700" b="1" dirty="0" smtClean="0"/>
              <a:t>L’ abandonnement de l’enfance et  l’entrée dans le monde adulte</a:t>
            </a:r>
          </a:p>
          <a:p>
            <a:pPr eaLnBrk="1" hangingPunct="1">
              <a:lnSpc>
                <a:spcPct val="90000"/>
              </a:lnSpc>
            </a:pPr>
            <a:r>
              <a:rPr lang="fr-FR" sz="2700" b="1" dirty="0"/>
              <a:t>La relation: </a:t>
            </a:r>
            <a:r>
              <a:rPr lang="fr-FR" sz="2700" b="1" dirty="0" smtClean="0"/>
              <a:t>père-fils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dirty="0" smtClean="0"/>
              <a:t>Un </a:t>
            </a:r>
            <a:r>
              <a:rPr lang="en-GB" sz="2800" b="1" dirty="0" err="1" smtClean="0"/>
              <a:t>conte</a:t>
            </a:r>
            <a:r>
              <a:rPr lang="en-GB" sz="2800" b="1" dirty="0" smtClean="0"/>
              <a:t> de </a:t>
            </a:r>
            <a:r>
              <a:rPr lang="en-GB" sz="2800" b="1" dirty="0" err="1" smtClean="0"/>
              <a:t>fées</a:t>
            </a:r>
            <a:r>
              <a:rPr lang="en-GB" sz="2800" dirty="0" smtClean="0"/>
              <a:t>- </a:t>
            </a:r>
            <a:r>
              <a:rPr lang="fr-FR" sz="2700" b="1" dirty="0"/>
              <a:t>l</a:t>
            </a:r>
            <a:r>
              <a:rPr lang="fr-FR" sz="2700" b="1" dirty="0" smtClean="0"/>
              <a:t>a bonne fée représentée par la coiffeuse </a:t>
            </a:r>
            <a:r>
              <a:rPr lang="fr-FR" sz="2700" b="1" dirty="0"/>
              <a:t>Samantha/ la relation: </a:t>
            </a:r>
            <a:r>
              <a:rPr lang="fr-FR" sz="2700" b="1" dirty="0" smtClean="0"/>
              <a:t>mère-adoptive-fils</a:t>
            </a:r>
          </a:p>
          <a:p>
            <a:pPr eaLnBrk="1" hangingPunct="1">
              <a:lnSpc>
                <a:spcPct val="90000"/>
              </a:lnSpc>
            </a:pPr>
            <a:r>
              <a:rPr lang="fr-FR" sz="2700" b="1" dirty="0" smtClean="0"/>
              <a:t>Un conte de fées- les gangs: la méchante sorcière qui trouve son expression dans la personne de </a:t>
            </a:r>
            <a:r>
              <a:rPr lang="fr-FR" sz="2700" b="1" dirty="0" err="1" smtClean="0"/>
              <a:t>Wes</a:t>
            </a:r>
            <a:endParaRPr lang="fr-FR" sz="2700" b="1" dirty="0" smtClean="0"/>
          </a:p>
          <a:p>
            <a:pPr eaLnBrk="1" hangingPunct="1">
              <a:lnSpc>
                <a:spcPct val="90000"/>
              </a:lnSpc>
            </a:pPr>
            <a:r>
              <a:rPr lang="fr-FR" sz="2700" b="1" dirty="0"/>
              <a:t>La délinquance, les drogues, les malfaiteurs, les criminels, les </a:t>
            </a:r>
            <a:r>
              <a:rPr lang="fr-FR" sz="2700" b="1" dirty="0" smtClean="0"/>
              <a:t>gangs</a:t>
            </a:r>
          </a:p>
          <a:p>
            <a:pPr eaLnBrk="1" hangingPunct="1">
              <a:lnSpc>
                <a:spcPct val="90000"/>
              </a:lnSpc>
            </a:pPr>
            <a:r>
              <a:rPr lang="fr-FR" sz="2700" b="1" dirty="0" smtClean="0"/>
              <a:t>L’innocence contre la corruption</a:t>
            </a:r>
          </a:p>
          <a:p>
            <a:pPr eaLnBrk="1" hangingPunct="1">
              <a:lnSpc>
                <a:spcPct val="90000"/>
              </a:lnSpc>
            </a:pPr>
            <a:r>
              <a:rPr lang="fr-FR" sz="2700" b="1" dirty="0" smtClean="0"/>
              <a:t>L’équilibre contre le déséquilibre</a:t>
            </a:r>
          </a:p>
          <a:p>
            <a:pPr eaLnBrk="1" hangingPunct="1">
              <a:lnSpc>
                <a:spcPct val="90000"/>
              </a:lnSpc>
            </a:pPr>
            <a:r>
              <a:rPr lang="fr-FR" sz="2700" b="1" dirty="0"/>
              <a:t>Le foyer, la maison d’accueil, l’amour </a:t>
            </a:r>
          </a:p>
          <a:p>
            <a:pPr eaLnBrk="1" hangingPunct="1">
              <a:lnSpc>
                <a:spcPct val="90000"/>
              </a:lnSpc>
            </a:pPr>
            <a:endParaRPr lang="fr-FR" sz="27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STYLE DU FILM</a:t>
            </a:r>
            <a:endParaRPr lang="en-GB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196975"/>
            <a:ext cx="8928100" cy="4525963"/>
          </a:xfrm>
        </p:spPr>
        <p:txBody>
          <a:bodyPr/>
          <a:lstStyle/>
          <a:p>
            <a:pPr eaLnBrk="1" hangingPunct="1"/>
            <a:r>
              <a:rPr lang="fr-FR" sz="2800" b="1" smtClean="0"/>
              <a:t>Un style concret simple sans prétension</a:t>
            </a:r>
          </a:p>
          <a:p>
            <a:pPr eaLnBrk="1" hangingPunct="1"/>
            <a:r>
              <a:rPr lang="fr-FR" sz="2800" b="1" smtClean="0"/>
              <a:t>Caméra à l'épaule au plus près les visages et les corps en mouvement</a:t>
            </a:r>
          </a:p>
          <a:p>
            <a:pPr eaLnBrk="1" hangingPunct="1"/>
            <a:r>
              <a:rPr lang="fr-FR" sz="2800" b="1" smtClean="0"/>
              <a:t>Longs plans, moments sans rien, absence de musique, silences </a:t>
            </a:r>
          </a:p>
          <a:p>
            <a:pPr eaLnBrk="1" hangingPunct="1"/>
            <a:r>
              <a:rPr lang="fr-FR" sz="2800" b="1" smtClean="0"/>
              <a:t>Choix d'acteurs non professionnels ou pas très connus</a:t>
            </a:r>
            <a:endParaRPr lang="fr-FR" sz="2800" smtClean="0"/>
          </a:p>
        </p:txBody>
      </p:sp>
      <p:pic>
        <p:nvPicPr>
          <p:cNvPr id="4" name="Picture 3" descr="PDVD_003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292600"/>
            <a:ext cx="4252913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PDVD_055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292600"/>
            <a:ext cx="39846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22D0D3AAE0774BA2D00C4B62B7CD2C" ma:contentTypeVersion="0" ma:contentTypeDescription="Create a new document." ma:contentTypeScope="" ma:versionID="49087555c4ea4e1b68738d4e61d5326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F0EE06-E103-4BC1-95BB-E56390679C0D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4BC9C0-D74F-42A7-A666-767D495BD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87F1D0-9BF8-447B-9759-AB8A6BAAFE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388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LE GAMIN AU VELO- Introduction </vt:lpstr>
      <vt:lpstr>Pour briser la glace...</vt:lpstr>
      <vt:lpstr>LE FILM</vt:lpstr>
      <vt:lpstr> UN FILM BELGE Le film est belge et était tourné à Liège en Belgique. </vt:lpstr>
      <vt:lpstr>L’INTRIGUE… CYRIL / PERE</vt:lpstr>
      <vt:lpstr>SAMANTHA / LE VELO</vt:lpstr>
      <vt:lpstr>WES</vt:lpstr>
      <vt:lpstr>LES THEMES</vt:lpstr>
      <vt:lpstr>LE STYLE DU FILM</vt:lpstr>
      <vt:lpstr>Réfléchissez à ces questions pendant le film: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FILM BELGE</dc:title>
  <dc:creator>Louisa Gibson</dc:creator>
  <cp:lastModifiedBy>Louisa Gibson</cp:lastModifiedBy>
  <cp:revision>23</cp:revision>
  <cp:lastPrinted>2015-02-09T09:39:56Z</cp:lastPrinted>
  <dcterms:created xsi:type="dcterms:W3CDTF">2015-02-06T16:30:48Z</dcterms:created>
  <dcterms:modified xsi:type="dcterms:W3CDTF">2015-02-27T09:38:56Z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0x0101000522D0D3AAE0774BA2D00C4B62B7CD2C</vt:lpwstr>
  </property>
</Properties>
</file>